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6DDE8-DACB-44B0-BB3E-95CA732A1D44}" type="datetimeFigureOut">
              <a:rPr lang="en-US" smtClean="0"/>
              <a:pPr/>
              <a:t>8/19/2013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3B35BF-2F48-4F94-BFC0-A8AB26DCE2AA}" type="slidenum">
              <a:rPr lang="en-US" smtClean="0"/>
              <a:pPr/>
              <a:t>‹#›</a:t>
            </a:fld>
            <a:endParaRPr lang="en-US" dirty="0"/>
          </a:p>
        </p:txBody>
      </p:sp>
    </p:spTree>
    <p:extLst>
      <p:ext uri="{BB962C8B-B14F-4D97-AF65-F5344CB8AC3E}">
        <p14:creationId xmlns="" xmlns:p14="http://schemas.microsoft.com/office/powerpoint/2010/main" val="217566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http://www.teacherspayteachers.com/Store/Young-And-Lively-Kindergarten</a:t>
            </a:r>
            <a:endParaRPr lang="en-US" dirty="0"/>
          </a:p>
        </p:txBody>
      </p:sp>
      <p:sp>
        <p:nvSpPr>
          <p:cNvPr id="4" name="Slide Number Placeholder 3"/>
          <p:cNvSpPr>
            <a:spLocks noGrp="1"/>
          </p:cNvSpPr>
          <p:nvPr>
            <p:ph type="sldNum" sz="quarter" idx="10"/>
          </p:nvPr>
        </p:nvSpPr>
        <p:spPr/>
        <p:txBody>
          <a:bodyPr/>
          <a:lstStyle/>
          <a:p>
            <a:fld id="{F23B35BF-2F48-4F94-BFC0-A8AB26DCE2AA}" type="slidenum">
              <a:rPr lang="en-US" smtClean="0"/>
              <a:pPr/>
              <a:t>1</a:t>
            </a:fld>
            <a:endParaRPr lang="en-US" dirty="0"/>
          </a:p>
        </p:txBody>
      </p:sp>
    </p:spTree>
    <p:extLst>
      <p:ext uri="{BB962C8B-B14F-4D97-AF65-F5344CB8AC3E}">
        <p14:creationId xmlns="" xmlns:p14="http://schemas.microsoft.com/office/powerpoint/2010/main" val="415676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0848C-2C88-4C89-907B-1210E8571D9D}" type="datetimeFigureOut">
              <a:rPr lang="en-US" smtClean="0"/>
              <a:pPr/>
              <a:t>8/19/2013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83CC90-3037-43AF-98FF-3979C3342F3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0848C-2C88-4C89-907B-1210E8571D9D}" type="datetimeFigureOut">
              <a:rPr lang="en-US" smtClean="0"/>
              <a:pPr/>
              <a:t>8/19/2013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3CC90-3037-43AF-98FF-3979C3342F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04800" y="304800"/>
            <a:ext cx="8475663" cy="6351587"/>
          </a:xfrm>
          <a:prstGeom prst="rect">
            <a:avLst/>
          </a:prstGeom>
          <a:noFill/>
          <a:ln w="9525">
            <a:noFill/>
            <a:miter lim="800000"/>
            <a:headEnd/>
            <a:tailEnd/>
          </a:ln>
        </p:spPr>
      </p:pic>
      <p:graphicFrame>
        <p:nvGraphicFramePr>
          <p:cNvPr id="5" name="Table 4"/>
          <p:cNvGraphicFramePr>
            <a:graphicFrameLocks noGrp="1"/>
          </p:cNvGraphicFramePr>
          <p:nvPr/>
        </p:nvGraphicFramePr>
        <p:xfrm>
          <a:off x="1600200" y="2743200"/>
          <a:ext cx="2590800" cy="1752600"/>
        </p:xfrm>
        <a:graphic>
          <a:graphicData uri="http://schemas.openxmlformats.org/drawingml/2006/table">
            <a:tbl>
              <a:tblPr/>
              <a:tblGrid>
                <a:gridCol w="2590800"/>
              </a:tblGrid>
              <a:tr h="1752600">
                <a:tc>
                  <a:txBody>
                    <a:bodyPr/>
                    <a:lstStyle/>
                    <a:p>
                      <a:pPr algn="ctr"/>
                      <a:endParaRPr lang="en-US" sz="3200" dirty="0"/>
                    </a:p>
                  </a:txBody>
                  <a:tcPr anchor="ctr">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4114800" y="1295400"/>
          <a:ext cx="3657600" cy="3124200"/>
        </p:xfrm>
        <a:graphic>
          <a:graphicData uri="http://schemas.openxmlformats.org/drawingml/2006/table">
            <a:tbl>
              <a:tblPr/>
              <a:tblGrid>
                <a:gridCol w="3657600"/>
              </a:tblGrid>
              <a:tr h="3124200">
                <a:tc>
                  <a:txBody>
                    <a:bodyPr/>
                    <a:lstStyle/>
                    <a:p>
                      <a:pPr algn="ctr"/>
                      <a:endParaRPr lang="en-US" sz="4200" dirty="0"/>
                    </a:p>
                  </a:txBody>
                  <a:tcPr anchor="ctr">
                    <a:lnL>
                      <a:noFill/>
                    </a:lnL>
                    <a:lnR>
                      <a:noFill/>
                    </a:lnR>
                    <a:lnT>
                      <a:noFill/>
                    </a:lnT>
                    <a:lnB>
                      <a:noFill/>
                    </a:lnB>
                  </a:tcPr>
                </a:tc>
              </a:tr>
            </a:tbl>
          </a:graphicData>
        </a:graphic>
      </p:graphicFrame>
      <p:sp>
        <p:nvSpPr>
          <p:cNvPr id="3" name="TextBox 2"/>
          <p:cNvSpPr txBox="1"/>
          <p:nvPr/>
        </p:nvSpPr>
        <p:spPr>
          <a:xfrm>
            <a:off x="1524000" y="5715000"/>
            <a:ext cx="5965095" cy="523220"/>
          </a:xfrm>
          <a:prstGeom prst="rect">
            <a:avLst/>
          </a:prstGeom>
          <a:noFill/>
        </p:spPr>
        <p:txBody>
          <a:bodyPr wrap="none" rtlCol="0">
            <a:spAutoFit/>
          </a:bodyPr>
          <a:lstStyle/>
          <a:p>
            <a:r>
              <a:rPr lang="en-US" sz="2800" dirty="0" smtClean="0">
                <a:latin typeface="Comic Sans MS" panose="030F0702030302020204" pitchFamily="66" charset="0"/>
              </a:rPr>
              <a:t>Mrs. Thompson’s First Grade Class</a:t>
            </a:r>
            <a:endParaRPr lang="en-US" sz="2800" dirty="0">
              <a:latin typeface="Comic Sans MS" panose="030F0702030302020204" pitchFamily="66"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85750" y="252413"/>
            <a:ext cx="8570913" cy="6351587"/>
          </a:xfrm>
          <a:prstGeom prst="rect">
            <a:avLst/>
          </a:prstGeom>
          <a:noFill/>
          <a:ln w="9525">
            <a:noFill/>
            <a:miter lim="800000"/>
            <a:headEnd/>
            <a:tailEnd/>
          </a:ln>
        </p:spPr>
      </p:pic>
      <p:graphicFrame>
        <p:nvGraphicFramePr>
          <p:cNvPr id="3" name="Table 2"/>
          <p:cNvGraphicFramePr>
            <a:graphicFrameLocks noGrp="1"/>
          </p:cNvGraphicFramePr>
          <p:nvPr/>
        </p:nvGraphicFramePr>
        <p:xfrm>
          <a:off x="1828800" y="762000"/>
          <a:ext cx="4953000" cy="2087880"/>
        </p:xfrm>
        <a:graphic>
          <a:graphicData uri="http://schemas.openxmlformats.org/drawingml/2006/table">
            <a:tbl>
              <a:tblPr/>
              <a:tblGrid>
                <a:gridCol w="4953000"/>
              </a:tblGrid>
              <a:tr h="2087880">
                <a:tc>
                  <a:txBody>
                    <a:bodyPr/>
                    <a:lstStyle/>
                    <a:p>
                      <a:r>
                        <a:rPr lang="en-US" sz="1600" dirty="0">
                          <a:solidFill>
                            <a:srgbClr val="000000"/>
                          </a:solidFill>
                          <a:latin typeface="Comic Sans MS"/>
                        </a:rPr>
                        <a:t>Each child is </a:t>
                      </a:r>
                      <a:r>
                        <a:rPr lang="en-US" sz="1600" b="1" u="none" dirty="0">
                          <a:solidFill>
                            <a:srgbClr val="000000"/>
                          </a:solidFill>
                          <a:latin typeface="Comic Sans MS"/>
                        </a:rPr>
                        <a:t>UNIQUE</a:t>
                      </a:r>
                      <a:r>
                        <a:rPr lang="en-US" sz="1600" dirty="0">
                          <a:solidFill>
                            <a:srgbClr val="000000"/>
                          </a:solidFill>
                          <a:latin typeface="Comic Sans MS"/>
                        </a:rPr>
                        <a:t> and special. They enter my classroom with different skills, personalities, experiences, backgrounds and learning styles. It is my aspiration to foster their individual strengths and help each child develop to his/her fullest potential; academically and socially. My goal is to teach them to fall in love with learning</a:t>
                      </a:r>
                      <a:r>
                        <a:rPr lang="en-US" sz="1800" dirty="0">
                          <a:solidFill>
                            <a:srgbClr val="000000"/>
                          </a:solidFill>
                          <a:latin typeface="Comic Sans MS"/>
                        </a:rPr>
                        <a:t>!</a:t>
                      </a:r>
                      <a:endParaRPr lang="en-US" dirty="0"/>
                    </a:p>
                  </a:txBody>
                  <a:tcPr>
                    <a:lnL>
                      <a:noFill/>
                    </a:lnL>
                    <a:lnR>
                      <a:noFill/>
                    </a:lnR>
                    <a:lnT>
                      <a:noFill/>
                    </a:lnT>
                    <a:lnB>
                      <a:noFill/>
                    </a:lnB>
                  </a:tcPr>
                </a:tc>
              </a:tr>
            </a:tbl>
          </a:graphicData>
        </a:graphic>
      </p:graphicFrame>
      <p:graphicFrame>
        <p:nvGraphicFramePr>
          <p:cNvPr id="4" name="Table 3"/>
          <p:cNvGraphicFramePr>
            <a:graphicFrameLocks noGrp="1"/>
          </p:cNvGraphicFramePr>
          <p:nvPr/>
        </p:nvGraphicFramePr>
        <p:xfrm>
          <a:off x="2362200" y="2743200"/>
          <a:ext cx="5715000" cy="1341120"/>
        </p:xfrm>
        <a:graphic>
          <a:graphicData uri="http://schemas.openxmlformats.org/drawingml/2006/table">
            <a:tbl>
              <a:tblPr/>
              <a:tblGrid>
                <a:gridCol w="5715000"/>
              </a:tblGrid>
              <a:tr h="1219200">
                <a:tc>
                  <a:txBody>
                    <a:bodyPr/>
                    <a:lstStyle/>
                    <a:p>
                      <a:r>
                        <a:rPr lang="en-US" sz="1600" dirty="0">
                          <a:latin typeface="Comic Sans MS"/>
                        </a:rPr>
                        <a:t>is for </a:t>
                      </a:r>
                      <a:r>
                        <a:rPr lang="en-US" sz="1600" b="1" u="none" dirty="0">
                          <a:latin typeface="Comic Sans MS"/>
                        </a:rPr>
                        <a:t>volunteers and visitors</a:t>
                      </a:r>
                      <a:r>
                        <a:rPr lang="en-US" sz="1600" dirty="0">
                          <a:latin typeface="Comic Sans MS"/>
                        </a:rPr>
                        <a:t>! We love having volunteers in our school! Please fill out the volunteer form in this packet and let me know if you are able to come help us! </a:t>
                      </a:r>
                      <a:r>
                        <a:rPr lang="en-US" sz="1600" dirty="0" smtClean="0">
                          <a:latin typeface="Comic Sans MS"/>
                        </a:rPr>
                        <a:t> All</a:t>
                      </a:r>
                      <a:r>
                        <a:rPr lang="en-US" sz="1600" baseline="0" dirty="0" smtClean="0">
                          <a:latin typeface="Comic Sans MS"/>
                        </a:rPr>
                        <a:t> volunteers and </a:t>
                      </a:r>
                      <a:r>
                        <a:rPr lang="en-US" sz="1600" dirty="0" smtClean="0">
                          <a:latin typeface="Comic Sans MS"/>
                        </a:rPr>
                        <a:t>visitors must check in at the office to receive a visitor’s pass</a:t>
                      </a:r>
                      <a:r>
                        <a:rPr lang="en-US" sz="1800" dirty="0" smtClean="0">
                          <a:latin typeface="Comic Sans MS"/>
                        </a:rPr>
                        <a:t>.</a:t>
                      </a:r>
                      <a:endParaRPr lang="en-US" dirty="0"/>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3886200" y="4267200"/>
          <a:ext cx="4419600" cy="2042160"/>
        </p:xfrm>
        <a:graphic>
          <a:graphicData uri="http://schemas.openxmlformats.org/drawingml/2006/table">
            <a:tbl>
              <a:tblPr/>
              <a:tblGrid>
                <a:gridCol w="4419600"/>
              </a:tblGrid>
              <a:tr h="1965960">
                <a:tc>
                  <a:txBody>
                    <a:bodyPr/>
                    <a:lstStyle/>
                    <a:p>
                      <a:r>
                        <a:rPr lang="en-US" sz="1600" dirty="0">
                          <a:latin typeface="Comic Sans MS"/>
                        </a:rPr>
                        <a:t>is for </a:t>
                      </a:r>
                      <a:r>
                        <a:rPr lang="en-US" sz="1600" b="1" dirty="0" smtClean="0">
                          <a:latin typeface="Comic Sans MS"/>
                        </a:rPr>
                        <a:t>Word Study</a:t>
                      </a:r>
                      <a:r>
                        <a:rPr lang="en-US" sz="1600" dirty="0" smtClean="0">
                          <a:latin typeface="Comic Sans MS"/>
                        </a:rPr>
                        <a:t>.  Instead</a:t>
                      </a:r>
                      <a:r>
                        <a:rPr lang="en-US" sz="1600" baseline="0" dirty="0" smtClean="0">
                          <a:latin typeface="Comic Sans MS"/>
                        </a:rPr>
                        <a:t> of a weekly spelling list, your child will study a spelling pattern and complete many activities throughout the week to apply spelling strategies.  The list will not be sent home to drill and practice.  However, a pattern may come home to brainstorm different words with your first grader.</a:t>
                      </a:r>
                      <a:endParaRPr lang="en-US" sz="1600" dirty="0"/>
                    </a:p>
                  </a:txBody>
                  <a:tcPr anchor="ctr">
                    <a:lnL>
                      <a:noFill/>
                    </a:lnL>
                    <a:lnR>
                      <a:noFill/>
                    </a:lnR>
                    <a:lnT>
                      <a:noFill/>
                    </a:lnT>
                    <a:lnB>
                      <a:noFill/>
                    </a:lnB>
                  </a:tcPr>
                </a:tc>
              </a:tr>
            </a:tbl>
          </a:graphicData>
        </a:graphic>
      </p:graphicFrame>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85750" y="252413"/>
            <a:ext cx="8570913" cy="6351587"/>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 xmlns:p14="http://schemas.microsoft.com/office/powerpoint/2010/main" val="3970913068"/>
              </p:ext>
            </p:extLst>
          </p:nvPr>
        </p:nvGraphicFramePr>
        <p:xfrm>
          <a:off x="1676400" y="914400"/>
          <a:ext cx="7010400" cy="914400"/>
        </p:xfrm>
        <a:graphic>
          <a:graphicData uri="http://schemas.openxmlformats.org/drawingml/2006/table">
            <a:tbl>
              <a:tblPr/>
              <a:tblGrid>
                <a:gridCol w="7010400"/>
              </a:tblGrid>
              <a:tr h="685800">
                <a:tc>
                  <a:txBody>
                    <a:bodyPr/>
                    <a:lstStyle/>
                    <a:p>
                      <a:r>
                        <a:rPr lang="en-US" dirty="0">
                          <a:latin typeface="Comic Sans MS"/>
                        </a:rPr>
                        <a:t>is for </a:t>
                      </a:r>
                      <a:r>
                        <a:rPr lang="en-US" b="1" dirty="0" err="1" smtClean="0">
                          <a:latin typeface="Comic Sans MS"/>
                        </a:rPr>
                        <a:t>eXtra</a:t>
                      </a:r>
                      <a:r>
                        <a:rPr lang="en-US" b="1" dirty="0" smtClean="0">
                          <a:latin typeface="Comic Sans MS"/>
                        </a:rPr>
                        <a:t> supplies</a:t>
                      </a:r>
                      <a:r>
                        <a:rPr lang="en-US" dirty="0" smtClean="0">
                          <a:latin typeface="Comic Sans MS"/>
                        </a:rPr>
                        <a:t>!  Since</a:t>
                      </a:r>
                      <a:r>
                        <a:rPr lang="en-US" baseline="0" dirty="0" smtClean="0">
                          <a:latin typeface="Comic Sans MS"/>
                        </a:rPr>
                        <a:t> most of our supplies are consumables, I may request refills during the year.  Thank you in advance!</a:t>
                      </a:r>
                      <a:endParaRPr lang="en-US" dirty="0"/>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nvGraphicFramePr>
        <p:xfrm>
          <a:off x="2590800" y="2743200"/>
          <a:ext cx="4572000" cy="990600"/>
        </p:xfrm>
        <a:graphic>
          <a:graphicData uri="http://schemas.openxmlformats.org/drawingml/2006/table">
            <a:tbl>
              <a:tblPr/>
              <a:tblGrid>
                <a:gridCol w="4572000"/>
              </a:tblGrid>
              <a:tr h="990600">
                <a:tc>
                  <a:txBody>
                    <a:bodyPr/>
                    <a:lstStyle/>
                    <a:p>
                      <a:r>
                        <a:rPr lang="en-US" dirty="0">
                          <a:latin typeface="Comic Sans MS"/>
                        </a:rPr>
                        <a:t>is for </a:t>
                      </a:r>
                      <a:r>
                        <a:rPr lang="en-US" b="1" dirty="0">
                          <a:latin typeface="Comic Sans MS"/>
                        </a:rPr>
                        <a:t>YOU</a:t>
                      </a:r>
                      <a:r>
                        <a:rPr lang="en-US" dirty="0">
                          <a:latin typeface="Comic Sans MS"/>
                        </a:rPr>
                        <a:t>! Always remember you are a teacher too! There is no one who is more influential in your child’s life than you!</a:t>
                      </a:r>
                      <a:endParaRPr lang="en-US" dirty="0"/>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3962400" y="4724400"/>
          <a:ext cx="4800600" cy="1752600"/>
        </p:xfrm>
        <a:graphic>
          <a:graphicData uri="http://schemas.openxmlformats.org/drawingml/2006/table">
            <a:tbl>
              <a:tblPr/>
              <a:tblGrid>
                <a:gridCol w="4800600"/>
              </a:tblGrid>
              <a:tr h="1752600">
                <a:tc>
                  <a:txBody>
                    <a:bodyPr/>
                    <a:lstStyle/>
                    <a:p>
                      <a:r>
                        <a:rPr lang="en-US" sz="1800" dirty="0">
                          <a:latin typeface="Comic Sans MS"/>
                        </a:rPr>
                        <a:t>is for </a:t>
                      </a:r>
                      <a:r>
                        <a:rPr lang="en-US" sz="1800" b="1" dirty="0" err="1">
                          <a:latin typeface="Comic Sans MS"/>
                        </a:rPr>
                        <a:t>ZzZzZz</a:t>
                      </a:r>
                      <a:r>
                        <a:rPr lang="en-US" sz="1800" dirty="0">
                          <a:latin typeface="Comic Sans MS"/>
                        </a:rPr>
                        <a:t>...please make sure that your child gets plenty of rest each </a:t>
                      </a:r>
                      <a:r>
                        <a:rPr lang="en-US" sz="1800" dirty="0" smtClean="0">
                          <a:latin typeface="Comic Sans MS"/>
                        </a:rPr>
                        <a:t>night.</a:t>
                      </a:r>
                      <a:r>
                        <a:rPr lang="en-US" sz="1800" baseline="0" dirty="0" smtClean="0">
                          <a:latin typeface="Comic Sans MS"/>
                        </a:rPr>
                        <a:t> Setting</a:t>
                      </a:r>
                      <a:r>
                        <a:rPr lang="en-US" sz="1800" dirty="0" smtClean="0">
                          <a:latin typeface="Comic Sans MS"/>
                        </a:rPr>
                        <a:t> </a:t>
                      </a:r>
                      <a:r>
                        <a:rPr lang="en-US" sz="1800" dirty="0">
                          <a:latin typeface="Comic Sans MS"/>
                        </a:rPr>
                        <a:t>and keeping a bedtime helps </a:t>
                      </a:r>
                      <a:r>
                        <a:rPr lang="en-US" sz="1800" dirty="0" smtClean="0">
                          <a:latin typeface="Comic Sans MS"/>
                        </a:rPr>
                        <a:t>children to </a:t>
                      </a:r>
                      <a:r>
                        <a:rPr lang="en-US" sz="1800" dirty="0">
                          <a:latin typeface="Comic Sans MS"/>
                        </a:rPr>
                        <a:t>be alert and ready to learn each day! </a:t>
                      </a:r>
                      <a:endParaRPr lang="en-US" dirty="0"/>
                    </a:p>
                  </a:txBody>
                  <a:tcPr anchor="ctr">
                    <a:lnL>
                      <a:noFill/>
                    </a:lnL>
                    <a:lnR>
                      <a:noFill/>
                    </a:lnR>
                    <a:lnT>
                      <a:noFill/>
                    </a:lnT>
                    <a:lnB>
                      <a:noFill/>
                    </a:lnB>
                  </a:tcPr>
                </a:tc>
              </a:tr>
            </a:tbl>
          </a:graphicData>
        </a:graphic>
      </p:graphicFrame>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66700" y="252413"/>
            <a:ext cx="8609013" cy="6351587"/>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 xmlns:p14="http://schemas.microsoft.com/office/powerpoint/2010/main" val="331692060"/>
              </p:ext>
            </p:extLst>
          </p:nvPr>
        </p:nvGraphicFramePr>
        <p:xfrm>
          <a:off x="1828800" y="762000"/>
          <a:ext cx="4953000" cy="2743200"/>
        </p:xfrm>
        <a:graphic>
          <a:graphicData uri="http://schemas.openxmlformats.org/drawingml/2006/table">
            <a:tbl>
              <a:tblPr/>
              <a:tblGrid>
                <a:gridCol w="4953000"/>
              </a:tblGrid>
              <a:tr h="2743200">
                <a:tc>
                  <a:txBody>
                    <a:bodyPr/>
                    <a:lstStyle/>
                    <a:p>
                      <a:pPr algn="l"/>
                      <a:r>
                        <a:rPr lang="en-US" sz="1700" b="1" dirty="0" err="1" smtClean="0">
                          <a:latin typeface="Comic Sans MS"/>
                        </a:rPr>
                        <a:t>ttendance</a:t>
                      </a:r>
                      <a:r>
                        <a:rPr lang="en-US" sz="1700" dirty="0" smtClean="0">
                          <a:latin typeface="Comic Sans MS"/>
                        </a:rPr>
                        <a:t> is very important! Students should be in the classroom by 8:20 each morning.  Most of our First Grade experiences are group oriented and involve interaction with classmates and hands-on materials. It will be </a:t>
                      </a:r>
                      <a:r>
                        <a:rPr lang="en-US" sz="1700" baseline="0" dirty="0" smtClean="0">
                          <a:latin typeface="Comic Sans MS"/>
                        </a:rPr>
                        <a:t>difficult to reinvent some of the activities</a:t>
                      </a:r>
                    </a:p>
                    <a:p>
                      <a:pPr algn="l"/>
                      <a:r>
                        <a:rPr lang="en-US" sz="1700" baseline="0" dirty="0" smtClean="0">
                          <a:latin typeface="Comic Sans MS"/>
                        </a:rPr>
                        <a:t>into take-home work.  If your child is </a:t>
                      </a:r>
                    </a:p>
                    <a:p>
                      <a:pPr algn="l"/>
                      <a:r>
                        <a:rPr lang="en-US" sz="1700" baseline="0" dirty="0" smtClean="0">
                          <a:latin typeface="Comic Sans MS"/>
                        </a:rPr>
                        <a:t>absent, please call the office by 8:20 to</a:t>
                      </a:r>
                    </a:p>
                    <a:p>
                      <a:pPr algn="l"/>
                      <a:r>
                        <a:rPr lang="en-US" sz="1700" baseline="0" dirty="0" smtClean="0">
                          <a:latin typeface="Comic Sans MS"/>
                        </a:rPr>
                        <a:t>let us know.</a:t>
                      </a:r>
                      <a:endParaRPr lang="en-US" sz="1700" dirty="0"/>
                    </a:p>
                  </a:txBody>
                  <a:tcPr anchor="ctr">
                    <a:lnL>
                      <a:noFill/>
                    </a:lnL>
                    <a:lnR>
                      <a:noFill/>
                    </a:lnR>
                    <a:lnT>
                      <a:noFill/>
                    </a:lnT>
                    <a:lnB>
                      <a:noFill/>
                    </a:lnB>
                  </a:tcPr>
                </a:tc>
              </a:tr>
            </a:tbl>
          </a:graphicData>
        </a:graphic>
      </p:graphicFrame>
      <p:sp>
        <p:nvSpPr>
          <p:cNvPr id="6" name="TextBox 5"/>
          <p:cNvSpPr txBox="1"/>
          <p:nvPr/>
        </p:nvSpPr>
        <p:spPr>
          <a:xfrm>
            <a:off x="2895600" y="3581400"/>
            <a:ext cx="5334000" cy="2831544"/>
          </a:xfrm>
          <a:prstGeom prst="rect">
            <a:avLst/>
          </a:prstGeom>
          <a:noFill/>
        </p:spPr>
        <p:txBody>
          <a:bodyPr wrap="square" rtlCol="0">
            <a:spAutoFit/>
          </a:bodyPr>
          <a:lstStyle/>
          <a:p>
            <a:r>
              <a:rPr lang="en-US" sz="1600" dirty="0">
                <a:latin typeface="Comic Sans MS" pitchFamily="66" charset="0"/>
              </a:rPr>
              <a:t>is for </a:t>
            </a:r>
            <a:r>
              <a:rPr lang="en-US" sz="1600" b="1" dirty="0" smtClean="0">
                <a:latin typeface="Comic Sans MS" pitchFamily="66" charset="0"/>
              </a:rPr>
              <a:t>birthday treats </a:t>
            </a:r>
            <a:r>
              <a:rPr lang="en-US" sz="1600" b="1" dirty="0">
                <a:latin typeface="Comic Sans MS" pitchFamily="66" charset="0"/>
              </a:rPr>
              <a:t>&amp; book orders</a:t>
            </a:r>
            <a:r>
              <a:rPr lang="en-US" sz="1600" dirty="0">
                <a:latin typeface="Comic Sans MS" pitchFamily="66" charset="0"/>
              </a:rPr>
              <a:t>. </a:t>
            </a:r>
            <a:r>
              <a:rPr lang="en-US" sz="1600" dirty="0" smtClean="0">
                <a:latin typeface="Comic Sans MS" pitchFamily="66" charset="0"/>
              </a:rPr>
              <a:t>Birthday treats are welcomed in Room 14!  Please let me know which day you plan in sending them.  We will celebrate when we have flexible time.</a:t>
            </a:r>
          </a:p>
          <a:p>
            <a:endParaRPr lang="en-US" sz="1600" dirty="0">
              <a:latin typeface="Comic Sans MS" pitchFamily="66" charset="0"/>
            </a:endParaRPr>
          </a:p>
          <a:p>
            <a:r>
              <a:rPr lang="en-US" sz="1600" dirty="0" smtClean="0">
                <a:latin typeface="Comic Sans MS" pitchFamily="66" charset="0"/>
              </a:rPr>
              <a:t>Scholastic Book Club orders will be coming home throughout the school year.  I encourage you to place your order online – we will receive $3 for books for each of your first orders as well as bonus points to help our classroom library!</a:t>
            </a:r>
            <a:endParaRPr lang="en-US" sz="1600" dirty="0">
              <a:latin typeface="Comic Sans MS" pitchFamily="66" charset="0"/>
            </a:endParaRPr>
          </a:p>
          <a:p>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95275" y="252413"/>
            <a:ext cx="8551863" cy="6351587"/>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 xmlns:p14="http://schemas.microsoft.com/office/powerpoint/2010/main" val="3078560730"/>
              </p:ext>
            </p:extLst>
          </p:nvPr>
        </p:nvGraphicFramePr>
        <p:xfrm>
          <a:off x="1600200" y="609600"/>
          <a:ext cx="5105400" cy="3200400"/>
        </p:xfrm>
        <a:graphic>
          <a:graphicData uri="http://schemas.openxmlformats.org/drawingml/2006/table">
            <a:tbl>
              <a:tblPr/>
              <a:tblGrid>
                <a:gridCol w="5105400"/>
              </a:tblGrid>
              <a:tr h="3200400">
                <a:tc>
                  <a:txBody>
                    <a:bodyPr/>
                    <a:lstStyle/>
                    <a:p>
                      <a:r>
                        <a:rPr lang="en-US" sz="1600" b="0" dirty="0">
                          <a:latin typeface="Comic Sans MS"/>
                        </a:rPr>
                        <a:t>is for </a:t>
                      </a:r>
                      <a:r>
                        <a:rPr lang="en-US" sz="1600" b="1" u="none" dirty="0" smtClean="0">
                          <a:latin typeface="Comic Sans MS"/>
                        </a:rPr>
                        <a:t>communication</a:t>
                      </a:r>
                      <a:r>
                        <a:rPr lang="en-US" sz="1600" b="0" dirty="0" smtClean="0">
                          <a:latin typeface="Comic Sans MS"/>
                        </a:rPr>
                        <a:t>. Our main</a:t>
                      </a:r>
                      <a:r>
                        <a:rPr lang="en-US" sz="1600" b="0" baseline="0" dirty="0" smtClean="0">
                          <a:latin typeface="Comic Sans MS"/>
                        </a:rPr>
                        <a:t> line of daily communication will be through your child’s Daily Folder.  Please check this folder every night.  I will also communicate</a:t>
                      </a:r>
                      <a:r>
                        <a:rPr lang="en-US" sz="1600" b="0" dirty="0" smtClean="0">
                          <a:latin typeface="Comic Sans MS"/>
                        </a:rPr>
                        <a:t> through our classroom</a:t>
                      </a:r>
                      <a:r>
                        <a:rPr lang="en-US" sz="1600" b="0" baseline="0" dirty="0" smtClean="0">
                          <a:latin typeface="Comic Sans MS"/>
                        </a:rPr>
                        <a:t> website</a:t>
                      </a:r>
                      <a:r>
                        <a:rPr lang="en-US" sz="1600" b="0" dirty="0" smtClean="0">
                          <a:latin typeface="Comic Sans MS"/>
                        </a:rPr>
                        <a:t>, e-mails, </a:t>
                      </a:r>
                      <a:r>
                        <a:rPr lang="en-US" sz="1600" b="0" dirty="0">
                          <a:latin typeface="Comic Sans MS"/>
                        </a:rPr>
                        <a:t>telephone </a:t>
                      </a:r>
                      <a:r>
                        <a:rPr lang="en-US" sz="1600" b="0" dirty="0" smtClean="0">
                          <a:latin typeface="Comic Sans MS"/>
                        </a:rPr>
                        <a:t>calls, </a:t>
                      </a:r>
                      <a:r>
                        <a:rPr lang="en-US" sz="1600" b="0" dirty="0">
                          <a:latin typeface="Comic Sans MS"/>
                        </a:rPr>
                        <a:t>progress reports, and parent teacher conferences. I encourage you to contact me if you have any questions or concerns at any time. There is no need to wait until parent </a:t>
                      </a:r>
                      <a:r>
                        <a:rPr lang="en-US" sz="1600" b="0" dirty="0" smtClean="0">
                          <a:latin typeface="Comic Sans MS"/>
                        </a:rPr>
                        <a:t>conferences </a:t>
                      </a:r>
                      <a:r>
                        <a:rPr lang="en-US" sz="1600" b="0" dirty="0">
                          <a:latin typeface="Comic Sans MS"/>
                        </a:rPr>
                        <a:t>if you have a concern about your child's progress. Feel free to send me an email, call me at school, or send a note to school in your child’s folder. </a:t>
                      </a:r>
                      <a:endParaRPr lang="en-US" sz="1600" b="0" dirty="0"/>
                    </a:p>
                  </a:txBody>
                  <a:tcPr anchor="ctr">
                    <a:lnL>
                      <a:noFill/>
                    </a:lnL>
                    <a:lnR>
                      <a:noFill/>
                    </a:lnR>
                    <a:lnT>
                      <a:noFill/>
                    </a:lnT>
                    <a:lnB>
                      <a:noFill/>
                    </a:lnB>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575854227"/>
              </p:ext>
            </p:extLst>
          </p:nvPr>
        </p:nvGraphicFramePr>
        <p:xfrm>
          <a:off x="4648200" y="4343400"/>
          <a:ext cx="4038600" cy="1828800"/>
        </p:xfrm>
        <a:graphic>
          <a:graphicData uri="http://schemas.openxmlformats.org/drawingml/2006/table">
            <a:tbl>
              <a:tblPr/>
              <a:tblGrid>
                <a:gridCol w="4038600"/>
              </a:tblGrid>
              <a:tr h="1828800">
                <a:tc>
                  <a:txBody>
                    <a:bodyPr/>
                    <a:lstStyle/>
                    <a:p>
                      <a:r>
                        <a:rPr lang="en-US" sz="1800" b="0" dirty="0">
                          <a:latin typeface="Comic Sans MS"/>
                        </a:rPr>
                        <a:t>is for our </a:t>
                      </a:r>
                      <a:r>
                        <a:rPr lang="en-US" sz="1800" b="1" u="none" dirty="0" smtClean="0">
                          <a:latin typeface="Comic Sans MS"/>
                        </a:rPr>
                        <a:t>discipline procedures</a:t>
                      </a:r>
                      <a:r>
                        <a:rPr lang="en-US" sz="1800" b="0" u="sng" dirty="0">
                          <a:latin typeface="Comic Sans MS"/>
                        </a:rPr>
                        <a:t>.</a:t>
                      </a:r>
                      <a:r>
                        <a:rPr lang="en-US" sz="1800" b="0" dirty="0">
                          <a:latin typeface="Comic Sans MS"/>
                        </a:rPr>
                        <a:t> </a:t>
                      </a:r>
                      <a:r>
                        <a:rPr lang="en-US" sz="1800" b="0" dirty="0" smtClean="0">
                          <a:latin typeface="Comic Sans MS"/>
                        </a:rPr>
                        <a:t>We will use collaborative problem solving to</a:t>
                      </a:r>
                      <a:r>
                        <a:rPr lang="en-US" sz="1800" b="0" baseline="0" dirty="0" smtClean="0">
                          <a:latin typeface="Comic Sans MS"/>
                        </a:rPr>
                        <a:t> solve problems as they arise.  I will keep in contact with you about you child’s behavior.</a:t>
                      </a:r>
                      <a:endParaRPr lang="en-US" b="0" dirty="0"/>
                    </a:p>
                  </a:txBody>
                  <a:tcPr anchor="ctr">
                    <a:lnL>
                      <a:noFill/>
                    </a:lnL>
                    <a:lnR>
                      <a:noFill/>
                    </a:lnR>
                    <a:lnT>
                      <a:noFill/>
                    </a:lnT>
                    <a:lnB>
                      <a:noFill/>
                    </a:lnB>
                    <a:solidFill>
                      <a:schemeClr val="bg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228600"/>
            <a:ext cx="8551863" cy="6351587"/>
          </a:xfrm>
          <a:prstGeom prst="rect">
            <a:avLst/>
          </a:prstGeom>
          <a:noFill/>
          <a:ln w="9525">
            <a:noFill/>
            <a:miter lim="800000"/>
            <a:headEnd/>
            <a:tailEnd/>
          </a:ln>
        </p:spPr>
      </p:pic>
      <p:graphicFrame>
        <p:nvGraphicFramePr>
          <p:cNvPr id="3" name="Table 2"/>
          <p:cNvGraphicFramePr>
            <a:graphicFrameLocks noGrp="1"/>
          </p:cNvGraphicFramePr>
          <p:nvPr/>
        </p:nvGraphicFramePr>
        <p:xfrm>
          <a:off x="1905000" y="838200"/>
          <a:ext cx="6248400" cy="1188720"/>
        </p:xfrm>
        <a:graphic>
          <a:graphicData uri="http://schemas.openxmlformats.org/drawingml/2006/table">
            <a:tbl>
              <a:tblPr/>
              <a:tblGrid>
                <a:gridCol w="6248400"/>
              </a:tblGrid>
              <a:tr h="1143000">
                <a:tc>
                  <a:txBody>
                    <a:bodyPr/>
                    <a:lstStyle/>
                    <a:p>
                      <a:r>
                        <a:rPr lang="en-US" dirty="0">
                          <a:latin typeface="Comic Sans MS"/>
                        </a:rPr>
                        <a:t>is a reminder that in an </a:t>
                      </a:r>
                      <a:r>
                        <a:rPr lang="en-US" b="1" u="none" dirty="0">
                          <a:latin typeface="Comic Sans MS"/>
                        </a:rPr>
                        <a:t>emergency</a:t>
                      </a:r>
                      <a:r>
                        <a:rPr lang="en-US" dirty="0">
                          <a:latin typeface="Comic Sans MS"/>
                        </a:rPr>
                        <a:t>, it is important that we have current contact telephone numbers. Please inform us if address, home, work, or cell phone numbers change throughout the school year. </a:t>
                      </a:r>
                      <a:endParaRPr lang="en-US" dirty="0"/>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3860350951"/>
              </p:ext>
            </p:extLst>
          </p:nvPr>
        </p:nvGraphicFramePr>
        <p:xfrm>
          <a:off x="1752600" y="2590800"/>
          <a:ext cx="4648200" cy="1600200"/>
        </p:xfrm>
        <a:graphic>
          <a:graphicData uri="http://schemas.openxmlformats.org/drawingml/2006/table">
            <a:tbl>
              <a:tblPr/>
              <a:tblGrid>
                <a:gridCol w="4648200"/>
              </a:tblGrid>
              <a:tr h="1600200">
                <a:tc>
                  <a:txBody>
                    <a:bodyPr/>
                    <a:lstStyle/>
                    <a:p>
                      <a:r>
                        <a:rPr lang="en-US" dirty="0">
                          <a:latin typeface="Comic Sans MS"/>
                        </a:rPr>
                        <a:t>is for </a:t>
                      </a:r>
                      <a:r>
                        <a:rPr lang="en-US" b="1" u="none" dirty="0" smtClean="0">
                          <a:latin typeface="Comic Sans MS"/>
                        </a:rPr>
                        <a:t>field</a:t>
                      </a:r>
                      <a:r>
                        <a:rPr lang="en-US" b="1" u="none" baseline="0" dirty="0" smtClean="0">
                          <a:latin typeface="Comic Sans MS"/>
                        </a:rPr>
                        <a:t> trip</a:t>
                      </a:r>
                      <a:r>
                        <a:rPr lang="en-US" dirty="0" smtClean="0">
                          <a:latin typeface="Comic Sans MS"/>
                        </a:rPr>
                        <a:t>! </a:t>
                      </a:r>
                      <a:r>
                        <a:rPr lang="en-US" dirty="0">
                          <a:latin typeface="Comic Sans MS"/>
                        </a:rPr>
                        <a:t>We </a:t>
                      </a:r>
                      <a:r>
                        <a:rPr lang="en-US" dirty="0" smtClean="0">
                          <a:latin typeface="Comic Sans MS"/>
                        </a:rPr>
                        <a:t>will take one field trip this year</a:t>
                      </a:r>
                      <a:r>
                        <a:rPr lang="en-US" dirty="0">
                          <a:latin typeface="Comic Sans MS"/>
                        </a:rPr>
                        <a:t>. </a:t>
                      </a:r>
                      <a:endParaRPr lang="en-US" dirty="0" smtClean="0">
                        <a:latin typeface="Comic Sans MS"/>
                      </a:endParaRPr>
                    </a:p>
                    <a:p>
                      <a:r>
                        <a:rPr lang="en-US" dirty="0" smtClean="0">
                          <a:latin typeface="Comic Sans MS"/>
                        </a:rPr>
                        <a:t>Information </a:t>
                      </a:r>
                      <a:r>
                        <a:rPr lang="en-US" dirty="0">
                          <a:latin typeface="Comic Sans MS"/>
                        </a:rPr>
                        <a:t>for </a:t>
                      </a:r>
                      <a:r>
                        <a:rPr lang="en-US" dirty="0" smtClean="0">
                          <a:latin typeface="Comic Sans MS"/>
                        </a:rPr>
                        <a:t>the trip </a:t>
                      </a:r>
                      <a:r>
                        <a:rPr lang="en-US" dirty="0">
                          <a:latin typeface="Comic Sans MS"/>
                        </a:rPr>
                        <a:t>will be sent home closer to time for the trip</a:t>
                      </a:r>
                      <a:r>
                        <a:rPr lang="en-US" dirty="0" smtClean="0">
                          <a:latin typeface="Comic Sans MS"/>
                        </a:rPr>
                        <a:t>!</a:t>
                      </a:r>
                      <a:endParaRPr lang="en-US" dirty="0"/>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932933410"/>
              </p:ext>
            </p:extLst>
          </p:nvPr>
        </p:nvGraphicFramePr>
        <p:xfrm>
          <a:off x="4191000" y="4495800"/>
          <a:ext cx="3962400" cy="1645920"/>
        </p:xfrm>
        <a:graphic>
          <a:graphicData uri="http://schemas.openxmlformats.org/drawingml/2006/table">
            <a:tbl>
              <a:tblPr/>
              <a:tblGrid>
                <a:gridCol w="3962400"/>
              </a:tblGrid>
              <a:tr h="1645920">
                <a:tc>
                  <a:txBody>
                    <a:bodyPr/>
                    <a:lstStyle/>
                    <a:p>
                      <a:r>
                        <a:rPr lang="en-US" sz="1700" dirty="0">
                          <a:latin typeface="Comic Sans MS"/>
                        </a:rPr>
                        <a:t>is for </a:t>
                      </a:r>
                      <a:r>
                        <a:rPr lang="en-US" sz="1700" b="1" dirty="0">
                          <a:latin typeface="Comic Sans MS"/>
                        </a:rPr>
                        <a:t>gym class</a:t>
                      </a:r>
                      <a:r>
                        <a:rPr lang="en-US" sz="1700" dirty="0">
                          <a:latin typeface="Comic Sans MS"/>
                        </a:rPr>
                        <a:t>! We will have gym </a:t>
                      </a:r>
                      <a:r>
                        <a:rPr lang="en-US" sz="1700" dirty="0" smtClean="0">
                          <a:latin typeface="Comic Sans MS"/>
                        </a:rPr>
                        <a:t>class on C and E days.  I will let you know our weekly</a:t>
                      </a:r>
                      <a:r>
                        <a:rPr lang="en-US" sz="1700" baseline="0" dirty="0" smtClean="0">
                          <a:latin typeface="Comic Sans MS"/>
                        </a:rPr>
                        <a:t> schedule on our website updates</a:t>
                      </a:r>
                      <a:r>
                        <a:rPr lang="en-US" sz="1700" dirty="0" smtClean="0">
                          <a:latin typeface="Comic Sans MS"/>
                        </a:rPr>
                        <a:t>.  Please make sure your child wears tennis shoes</a:t>
                      </a:r>
                      <a:r>
                        <a:rPr lang="en-US" sz="1700" baseline="0" dirty="0" smtClean="0">
                          <a:latin typeface="Comic Sans MS"/>
                        </a:rPr>
                        <a:t> on these days.</a:t>
                      </a:r>
                      <a:endParaRPr lang="en-US" sz="1700" dirty="0"/>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6324600" y="3429000"/>
          <a:ext cx="1600200" cy="1066800"/>
        </p:xfrm>
        <a:graphic>
          <a:graphicData uri="http://schemas.openxmlformats.org/drawingml/2006/table">
            <a:tbl>
              <a:tblPr/>
              <a:tblGrid>
                <a:gridCol w="1600200"/>
              </a:tblGrid>
              <a:tr h="1066800">
                <a:tc>
                  <a:txBody>
                    <a:bodyPr/>
                    <a:lstStyle/>
                    <a:p>
                      <a:pPr algn="ctr"/>
                      <a:endParaRPr lang="en-US" dirty="0"/>
                    </a:p>
                  </a:txBody>
                  <a:tcPr anchor="ctr">
                    <a:lnL>
                      <a:noFill/>
                    </a:lnL>
                    <a:lnR>
                      <a:noFill/>
                    </a:lnR>
                    <a:lnT>
                      <a:noFill/>
                    </a:lnT>
                    <a:lnB>
                      <a:noFill/>
                    </a:lnB>
                  </a:tcPr>
                </a:tc>
              </a:tr>
            </a:tbl>
          </a:graphicData>
        </a:graphic>
      </p:graphicFrame>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66700" y="252413"/>
            <a:ext cx="8609013" cy="6351587"/>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 xmlns:p14="http://schemas.microsoft.com/office/powerpoint/2010/main" val="3160221854"/>
              </p:ext>
            </p:extLst>
          </p:nvPr>
        </p:nvGraphicFramePr>
        <p:xfrm>
          <a:off x="2057400" y="685800"/>
          <a:ext cx="6248400" cy="1447800"/>
        </p:xfrm>
        <a:graphic>
          <a:graphicData uri="http://schemas.openxmlformats.org/drawingml/2006/table">
            <a:tbl>
              <a:tblPr/>
              <a:tblGrid>
                <a:gridCol w="6248400"/>
              </a:tblGrid>
              <a:tr h="1447800">
                <a:tc>
                  <a:txBody>
                    <a:bodyPr/>
                    <a:lstStyle/>
                    <a:p>
                      <a:pPr algn="l"/>
                      <a:r>
                        <a:rPr lang="en-US" sz="1700" dirty="0" smtClean="0">
                          <a:latin typeface="Comic Sans MS"/>
                        </a:rPr>
                        <a:t>is for </a:t>
                      </a:r>
                      <a:r>
                        <a:rPr lang="en-US" sz="1700" b="1" u="none" dirty="0" smtClean="0">
                          <a:latin typeface="Comic Sans MS"/>
                        </a:rPr>
                        <a:t>homework</a:t>
                      </a:r>
                      <a:r>
                        <a:rPr lang="en-US" sz="1700" dirty="0" smtClean="0">
                          <a:latin typeface="Comic Sans MS"/>
                        </a:rPr>
                        <a:t>.</a:t>
                      </a:r>
                      <a:r>
                        <a:rPr lang="en-US" sz="1700" kern="1200" dirty="0" smtClean="0">
                          <a:solidFill>
                            <a:schemeClr val="tx1"/>
                          </a:solidFill>
                          <a:latin typeface="+mn-lt"/>
                          <a:ea typeface="+mn-ea"/>
                          <a:cs typeface="+mn-cs"/>
                        </a:rPr>
                        <a:t> </a:t>
                      </a:r>
                      <a:r>
                        <a:rPr lang="en-US" sz="1700" dirty="0" smtClean="0">
                          <a:effectLst/>
                          <a:latin typeface="Comic Sans MS" panose="030F0702030302020204" pitchFamily="66" charset="0"/>
                          <a:ea typeface="Calibri" panose="020F0502020204030204" pitchFamily="34" charset="0"/>
                          <a:cs typeface="Times New Roman" panose="02020603050405020304" pitchFamily="18" charset="0"/>
                        </a:rPr>
                        <a:t>Starting in next week,</a:t>
                      </a:r>
                      <a:r>
                        <a:rPr lang="en-US" sz="1700" baseline="0" dirty="0" smtClean="0">
                          <a:effectLst/>
                          <a:latin typeface="Comic Sans MS" panose="030F0702030302020204" pitchFamily="66" charset="0"/>
                          <a:ea typeface="Calibri" panose="020F0502020204030204" pitchFamily="34" charset="0"/>
                          <a:cs typeface="Times New Roman" panose="02020603050405020304" pitchFamily="18" charset="0"/>
                        </a:rPr>
                        <a:t> I will send home homework each week for your first grader.  Homework is intended to practice skills already learned in the classroom.  If homework ever causes frustration, please write a note on it and send it back to me.  </a:t>
                      </a:r>
                      <a:endParaRPr lang="en-US" sz="1700" dirty="0"/>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nvGraphicFramePr>
        <p:xfrm>
          <a:off x="3048000" y="2895601"/>
          <a:ext cx="5486400" cy="685800"/>
        </p:xfrm>
        <a:graphic>
          <a:graphicData uri="http://schemas.openxmlformats.org/drawingml/2006/table">
            <a:tbl>
              <a:tblPr/>
              <a:tblGrid>
                <a:gridCol w="5486400"/>
              </a:tblGrid>
              <a:tr h="685800">
                <a:tc>
                  <a:txBody>
                    <a:bodyPr/>
                    <a:lstStyle/>
                    <a:p>
                      <a:pPr algn="ctr"/>
                      <a:r>
                        <a:rPr lang="en-US" sz="2400" dirty="0">
                          <a:solidFill>
                            <a:srgbClr val="000000"/>
                          </a:solidFill>
                          <a:latin typeface="Comic Sans MS"/>
                        </a:rPr>
                        <a:t>Be </a:t>
                      </a:r>
                      <a:r>
                        <a:rPr lang="en-US" sz="2400" dirty="0" smtClean="0">
                          <a:solidFill>
                            <a:srgbClr val="000000"/>
                          </a:solidFill>
                          <a:latin typeface="Comic Sans MS"/>
                        </a:rPr>
                        <a:t>    </a:t>
                      </a:r>
                      <a:r>
                        <a:rPr lang="en-US" sz="2200" b="1" dirty="0" smtClean="0">
                          <a:solidFill>
                            <a:srgbClr val="000000"/>
                          </a:solidFill>
                          <a:latin typeface="Comic Sans MS"/>
                        </a:rPr>
                        <a:t>NVOLVED</a:t>
                      </a:r>
                      <a:r>
                        <a:rPr lang="en-US" sz="2200" dirty="0" smtClean="0">
                          <a:solidFill>
                            <a:srgbClr val="000000"/>
                          </a:solidFill>
                          <a:latin typeface="Comic Sans MS"/>
                        </a:rPr>
                        <a:t> </a:t>
                      </a:r>
                      <a:r>
                        <a:rPr lang="en-US" sz="2100" dirty="0">
                          <a:solidFill>
                            <a:srgbClr val="000000"/>
                          </a:solidFill>
                          <a:latin typeface="Comic Sans MS"/>
                        </a:rPr>
                        <a:t>in your child's learning</a:t>
                      </a:r>
                      <a:r>
                        <a:rPr lang="en-US" sz="2200" dirty="0">
                          <a:solidFill>
                            <a:srgbClr val="000000"/>
                          </a:solidFill>
                          <a:latin typeface="Comic Sans MS"/>
                        </a:rPr>
                        <a:t>!</a:t>
                      </a:r>
                      <a:endParaRPr lang="en-US" sz="2200" dirty="0"/>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617174549"/>
              </p:ext>
            </p:extLst>
          </p:nvPr>
        </p:nvGraphicFramePr>
        <p:xfrm>
          <a:off x="1600200" y="4267200"/>
          <a:ext cx="5486400" cy="1828800"/>
        </p:xfrm>
        <a:graphic>
          <a:graphicData uri="http://schemas.openxmlformats.org/drawingml/2006/table">
            <a:tbl>
              <a:tblPr/>
              <a:tblGrid>
                <a:gridCol w="5486400"/>
              </a:tblGrid>
              <a:tr h="1828800">
                <a:tc>
                  <a:txBody>
                    <a:bodyPr/>
                    <a:lstStyle/>
                    <a:p>
                      <a:pPr algn="l"/>
                      <a:r>
                        <a:rPr lang="en-US" sz="1800" dirty="0">
                          <a:latin typeface="Comic Sans MS"/>
                        </a:rPr>
                        <a:t>is for </a:t>
                      </a:r>
                      <a:r>
                        <a:rPr lang="en-US" sz="1800" b="1" dirty="0">
                          <a:latin typeface="Comic Sans MS"/>
                        </a:rPr>
                        <a:t>joining our </a:t>
                      </a:r>
                      <a:r>
                        <a:rPr lang="en-US" sz="1800" b="1" dirty="0" smtClean="0">
                          <a:latin typeface="Comic Sans MS"/>
                        </a:rPr>
                        <a:t>PTO</a:t>
                      </a:r>
                      <a:r>
                        <a:rPr lang="en-US" sz="1800" dirty="0" smtClean="0">
                          <a:latin typeface="Comic Sans MS"/>
                        </a:rPr>
                        <a:t>! </a:t>
                      </a:r>
                      <a:r>
                        <a:rPr lang="en-US" sz="1800" dirty="0">
                          <a:latin typeface="Comic Sans MS"/>
                        </a:rPr>
                        <a:t>Throughout the school year there will be a variety of special classroom activities, celebrations, and </a:t>
                      </a:r>
                      <a:r>
                        <a:rPr lang="en-US" sz="1800" dirty="0" smtClean="0">
                          <a:latin typeface="Comic Sans MS"/>
                        </a:rPr>
                        <a:t>PTO </a:t>
                      </a:r>
                      <a:r>
                        <a:rPr lang="en-US" sz="1800" dirty="0">
                          <a:latin typeface="Comic Sans MS"/>
                        </a:rPr>
                        <a:t>meetings. We </a:t>
                      </a:r>
                      <a:r>
                        <a:rPr lang="en-US" sz="1800" dirty="0" smtClean="0">
                          <a:latin typeface="Comic Sans MS"/>
                        </a:rPr>
                        <a:t>will have </a:t>
                      </a:r>
                      <a:r>
                        <a:rPr lang="en-US" sz="1800" dirty="0">
                          <a:latin typeface="Comic Sans MS"/>
                        </a:rPr>
                        <a:t>several fundraisers to help support our school. I encourage you to attend all functions and become involved!</a:t>
                      </a:r>
                      <a:endParaRPr lang="en-US" dirty="0"/>
                    </a:p>
                  </a:txBody>
                  <a:tcPr anchor="ctr">
                    <a:lnL>
                      <a:noFill/>
                    </a:lnL>
                    <a:lnR>
                      <a:noFill/>
                    </a:lnR>
                    <a:lnT>
                      <a:noFill/>
                    </a:lnT>
                    <a:lnB>
                      <a:noFill/>
                    </a:lnB>
                  </a:tcPr>
                </a:tc>
              </a:tr>
            </a:tbl>
          </a:graphicData>
        </a:graphic>
      </p:graphicFrame>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1" y="252413"/>
            <a:ext cx="8686800" cy="6351587"/>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 xmlns:p14="http://schemas.microsoft.com/office/powerpoint/2010/main" val="516656707"/>
              </p:ext>
            </p:extLst>
          </p:nvPr>
        </p:nvGraphicFramePr>
        <p:xfrm>
          <a:off x="1600200" y="609600"/>
          <a:ext cx="5410200" cy="1447800"/>
        </p:xfrm>
        <a:graphic>
          <a:graphicData uri="http://schemas.openxmlformats.org/drawingml/2006/table">
            <a:tbl>
              <a:tblPr/>
              <a:tblGrid>
                <a:gridCol w="5410200"/>
              </a:tblGrid>
              <a:tr h="1447800">
                <a:tc>
                  <a:txBody>
                    <a:bodyPr/>
                    <a:lstStyle/>
                    <a:p>
                      <a:pPr algn="ctr"/>
                      <a:r>
                        <a:rPr lang="en-US" sz="1600" dirty="0">
                          <a:latin typeface="Comic Sans MS"/>
                        </a:rPr>
                        <a:t>is for </a:t>
                      </a:r>
                      <a:r>
                        <a:rPr lang="en-US" sz="1600" b="1" i="0" dirty="0">
                          <a:latin typeface="Comic Sans MS"/>
                        </a:rPr>
                        <a:t>keeping up with </a:t>
                      </a:r>
                      <a:r>
                        <a:rPr lang="en-US" sz="1600" b="1" i="0" dirty="0" smtClean="0">
                          <a:latin typeface="Comic Sans MS"/>
                        </a:rPr>
                        <a:t>the classroom</a:t>
                      </a:r>
                      <a:r>
                        <a:rPr lang="en-US" sz="1600" b="1" i="0" baseline="0" dirty="0" smtClean="0">
                          <a:latin typeface="Comic Sans MS"/>
                        </a:rPr>
                        <a:t> website</a:t>
                      </a:r>
                      <a:r>
                        <a:rPr lang="en-US" sz="1600" baseline="0" dirty="0" smtClean="0">
                          <a:latin typeface="Comic Sans MS"/>
                        </a:rPr>
                        <a:t>!  I will update the site and email you weekly. Check it out to see what your first grader has been learning for that week as well as upcoming events!</a:t>
                      </a:r>
                      <a:endParaRPr lang="en-US" sz="1600" dirty="0"/>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1888175218"/>
              </p:ext>
            </p:extLst>
          </p:nvPr>
        </p:nvGraphicFramePr>
        <p:xfrm>
          <a:off x="3581400" y="3352800"/>
          <a:ext cx="4114800" cy="2209800"/>
        </p:xfrm>
        <a:graphic>
          <a:graphicData uri="http://schemas.openxmlformats.org/drawingml/2006/table">
            <a:tbl>
              <a:tblPr/>
              <a:tblGrid>
                <a:gridCol w="4114800"/>
              </a:tblGrid>
              <a:tr h="2209800">
                <a:tc>
                  <a:txBody>
                    <a:bodyPr/>
                    <a:lstStyle/>
                    <a:p>
                      <a:pPr algn="ctr"/>
                      <a:r>
                        <a:rPr lang="en-US" sz="1800" dirty="0">
                          <a:latin typeface="Comic Sans MS"/>
                        </a:rPr>
                        <a:t>is for </a:t>
                      </a:r>
                      <a:r>
                        <a:rPr lang="en-US" sz="1800" b="1" i="0" u="none" dirty="0">
                          <a:latin typeface="Comic Sans MS"/>
                        </a:rPr>
                        <a:t>library books</a:t>
                      </a:r>
                      <a:r>
                        <a:rPr lang="en-US" sz="1800" dirty="0">
                          <a:latin typeface="Comic Sans MS"/>
                        </a:rPr>
                        <a:t>! We will be visiting our library each </a:t>
                      </a:r>
                      <a:r>
                        <a:rPr lang="en-US" sz="1800" dirty="0" smtClean="0">
                          <a:latin typeface="Comic Sans MS"/>
                        </a:rPr>
                        <a:t>week</a:t>
                      </a:r>
                      <a:r>
                        <a:rPr lang="en-US" sz="1800" baseline="0" dirty="0" smtClean="0">
                          <a:latin typeface="Comic Sans MS"/>
                        </a:rPr>
                        <a:t> on B days. </a:t>
                      </a:r>
                      <a:r>
                        <a:rPr lang="en-US" sz="1800" dirty="0" smtClean="0">
                          <a:latin typeface="Comic Sans MS"/>
                        </a:rPr>
                        <a:t>Students will start bringing</a:t>
                      </a:r>
                      <a:r>
                        <a:rPr lang="en-US" sz="1800" baseline="0" dirty="0" smtClean="0">
                          <a:latin typeface="Comic Sans MS"/>
                        </a:rPr>
                        <a:t> home a library book in September.  I recommend keeping these books in your child’s backpack so they don’t get lost.</a:t>
                      </a:r>
                      <a:endParaRPr lang="en-US" dirty="0"/>
                    </a:p>
                  </a:txBody>
                  <a:tcPr anchor="ctr">
                    <a:lnL>
                      <a:noFill/>
                    </a:lnL>
                    <a:lnR>
                      <a:noFill/>
                    </a:lnR>
                    <a:lnT>
                      <a:noFill/>
                    </a:lnT>
                    <a:lnB>
                      <a:noFill/>
                    </a:lnB>
                  </a:tcPr>
                </a:tc>
              </a:tr>
            </a:tbl>
          </a:graphicData>
        </a:graphic>
      </p:graphicFrame>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85750" y="252413"/>
            <a:ext cx="8570913" cy="6351587"/>
          </a:xfrm>
          <a:prstGeom prst="rect">
            <a:avLst/>
          </a:prstGeom>
          <a:noFill/>
          <a:ln w="9525">
            <a:noFill/>
            <a:miter lim="800000"/>
            <a:headEnd/>
            <a:tailEnd/>
          </a:ln>
        </p:spPr>
      </p:pic>
      <p:graphicFrame>
        <p:nvGraphicFramePr>
          <p:cNvPr id="4" name="Table 3"/>
          <p:cNvGraphicFramePr>
            <a:graphicFrameLocks noGrp="1"/>
          </p:cNvGraphicFramePr>
          <p:nvPr/>
        </p:nvGraphicFramePr>
        <p:xfrm>
          <a:off x="2667000" y="838200"/>
          <a:ext cx="4343400" cy="1554480"/>
        </p:xfrm>
        <a:graphic>
          <a:graphicData uri="http://schemas.openxmlformats.org/drawingml/2006/table">
            <a:tbl>
              <a:tblPr/>
              <a:tblGrid>
                <a:gridCol w="4343400"/>
              </a:tblGrid>
              <a:tr h="1371600">
                <a:tc>
                  <a:txBody>
                    <a:bodyPr/>
                    <a:lstStyle/>
                    <a:p>
                      <a:r>
                        <a:rPr lang="en-US" sz="1600" dirty="0">
                          <a:latin typeface="Comic Sans MS"/>
                        </a:rPr>
                        <a:t>is for </a:t>
                      </a:r>
                      <a:r>
                        <a:rPr lang="en-US" sz="1600" dirty="0" smtClean="0">
                          <a:latin typeface="Comic Sans MS"/>
                        </a:rPr>
                        <a:t>our new </a:t>
                      </a:r>
                      <a:r>
                        <a:rPr lang="en-US" sz="1600" b="1" dirty="0" smtClean="0">
                          <a:latin typeface="Comic Sans MS"/>
                        </a:rPr>
                        <a:t>Math</a:t>
                      </a:r>
                      <a:r>
                        <a:rPr lang="en-US" sz="1600" baseline="0" dirty="0" smtClean="0">
                          <a:latin typeface="Comic Sans MS"/>
                        </a:rPr>
                        <a:t> series!</a:t>
                      </a:r>
                      <a:r>
                        <a:rPr lang="en-US" sz="1600" dirty="0" smtClean="0">
                          <a:latin typeface="Comic Sans MS"/>
                        </a:rPr>
                        <a:t>  Fort </a:t>
                      </a:r>
                      <a:r>
                        <a:rPr lang="en-US" sz="1600" dirty="0" err="1" smtClean="0">
                          <a:latin typeface="Comic Sans MS"/>
                        </a:rPr>
                        <a:t>Zumwalt</a:t>
                      </a:r>
                      <a:r>
                        <a:rPr lang="en-US" sz="1600" baseline="0" dirty="0" smtClean="0">
                          <a:latin typeface="Comic Sans MS"/>
                        </a:rPr>
                        <a:t> has adopted new math materials that coincide with the Common Core standards.  This will be a very exciting change!  Please let me know if you ever have any questions about work your child brings home.</a:t>
                      </a:r>
                      <a:endParaRPr lang="en-US" sz="1600" dirty="0"/>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2057400" y="2667000"/>
          <a:ext cx="6019800" cy="1676400"/>
        </p:xfrm>
        <a:graphic>
          <a:graphicData uri="http://schemas.openxmlformats.org/drawingml/2006/table">
            <a:tbl>
              <a:tblPr/>
              <a:tblGrid>
                <a:gridCol w="6019800"/>
              </a:tblGrid>
              <a:tr h="1676400">
                <a:tc>
                  <a:txBody>
                    <a:bodyPr/>
                    <a:lstStyle/>
                    <a:p>
                      <a:r>
                        <a:rPr lang="en-US" sz="1600" dirty="0">
                          <a:latin typeface="Comic Sans MS"/>
                        </a:rPr>
                        <a:t>is for </a:t>
                      </a:r>
                      <a:r>
                        <a:rPr lang="en-US" sz="1600" b="1" u="none" dirty="0">
                          <a:latin typeface="Comic Sans MS"/>
                        </a:rPr>
                        <a:t>Nurse</a:t>
                      </a:r>
                      <a:r>
                        <a:rPr lang="en-US" sz="1600" dirty="0">
                          <a:latin typeface="Comic Sans MS"/>
                        </a:rPr>
                        <a:t>! We have a full time nurse at our school! If your student requires medication to be taken at school please make sure that you fill out the necessary forms in the office. Our nurse handles all medication. Also, if there are any allergies that we need to be aware of please let us know. </a:t>
                      </a:r>
                      <a:endParaRPr lang="en-US" sz="1600" dirty="0"/>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3733800" y="4800600"/>
          <a:ext cx="4419600" cy="1219200"/>
        </p:xfrm>
        <a:graphic>
          <a:graphicData uri="http://schemas.openxmlformats.org/drawingml/2006/table">
            <a:tbl>
              <a:tblPr/>
              <a:tblGrid>
                <a:gridCol w="4419600"/>
              </a:tblGrid>
              <a:tr h="1219200">
                <a:tc>
                  <a:txBody>
                    <a:bodyPr/>
                    <a:lstStyle/>
                    <a:p>
                      <a:pPr algn="l"/>
                      <a:r>
                        <a:rPr lang="en-US" sz="1800" dirty="0">
                          <a:latin typeface="Comic Sans MS"/>
                        </a:rPr>
                        <a:t>is for </a:t>
                      </a:r>
                      <a:r>
                        <a:rPr lang="en-US" sz="1800" b="1" u="none" dirty="0">
                          <a:latin typeface="Comic Sans MS"/>
                        </a:rPr>
                        <a:t>office check-ins and check-outs</a:t>
                      </a:r>
                      <a:r>
                        <a:rPr lang="en-US" sz="1800" dirty="0">
                          <a:latin typeface="Comic Sans MS"/>
                        </a:rPr>
                        <a:t>! Please make sure to go to our office when you need to check-in or check-out your student.</a:t>
                      </a:r>
                      <a:r>
                        <a:rPr lang="en-US" dirty="0">
                          <a:latin typeface="Comic Sans MS"/>
                        </a:rPr>
                        <a:t> </a:t>
                      </a:r>
                      <a:endParaRPr lang="en-US" dirty="0"/>
                    </a:p>
                  </a:txBody>
                  <a:tcPr anchor="ctr">
                    <a:lnL>
                      <a:noFill/>
                    </a:lnL>
                    <a:lnR>
                      <a:noFill/>
                    </a:lnR>
                    <a:lnT>
                      <a:noFill/>
                    </a:lnT>
                    <a:lnB>
                      <a:noFill/>
                    </a:lnB>
                  </a:tcPr>
                </a:tc>
              </a:tr>
            </a:tbl>
          </a:graphicData>
        </a:graphic>
      </p:graphicFrame>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85750" y="252413"/>
            <a:ext cx="8570913" cy="6351587"/>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 xmlns:p14="http://schemas.microsoft.com/office/powerpoint/2010/main" val="2735685970"/>
              </p:ext>
            </p:extLst>
          </p:nvPr>
        </p:nvGraphicFramePr>
        <p:xfrm>
          <a:off x="1295400" y="685800"/>
          <a:ext cx="5334000" cy="3048000"/>
        </p:xfrm>
        <a:graphic>
          <a:graphicData uri="http://schemas.openxmlformats.org/drawingml/2006/table">
            <a:tbl>
              <a:tblPr/>
              <a:tblGrid>
                <a:gridCol w="5334000"/>
              </a:tblGrid>
              <a:tr h="3048000">
                <a:tc>
                  <a:txBody>
                    <a:bodyPr/>
                    <a:lstStyle/>
                    <a:p>
                      <a:pPr algn="l"/>
                      <a:r>
                        <a:rPr lang="en-US" sz="160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smtClean="0">
                          <a:effectLst/>
                          <a:latin typeface="Comic Sans MS" panose="030F0702030302020204" pitchFamily="66" charset="0"/>
                          <a:ea typeface="Calibri" panose="020F0502020204030204" pitchFamily="34" charset="0"/>
                          <a:cs typeface="Times New Roman" panose="02020603050405020304" pitchFamily="18" charset="0"/>
                        </a:rPr>
                        <a:t>is for </a:t>
                      </a:r>
                      <a:r>
                        <a:rPr lang="en-US" sz="1800" b="1" u="none" dirty="0" smtClean="0">
                          <a:effectLst/>
                          <a:latin typeface="Comic Sans MS" panose="030F0702030302020204" pitchFamily="66" charset="0"/>
                          <a:ea typeface="Calibri" panose="020F0502020204030204" pitchFamily="34" charset="0"/>
                          <a:cs typeface="Times New Roman" panose="02020603050405020304" pitchFamily="18" charset="0"/>
                        </a:rPr>
                        <a:t>parties</a:t>
                      </a:r>
                      <a:r>
                        <a:rPr lang="en-US" sz="1800" b="0" dirty="0" smtClean="0">
                          <a:effectLst/>
                          <a:latin typeface="Comic Sans MS" panose="030F0702030302020204" pitchFamily="66" charset="0"/>
                          <a:ea typeface="Calibri" panose="020F0502020204030204" pitchFamily="34" charset="0"/>
                          <a:cs typeface="Times New Roman" panose="02020603050405020304" pitchFamily="18" charset="0"/>
                        </a:rPr>
                        <a:t>!  I</a:t>
                      </a:r>
                      <a:r>
                        <a:rPr lang="en-US" sz="1800" dirty="0" smtClean="0">
                          <a:effectLst/>
                          <a:latin typeface="Comic Sans MS" panose="030F0702030302020204" pitchFamily="66" charset="0"/>
                          <a:ea typeface="Calibri" panose="020F0502020204030204" pitchFamily="34" charset="0"/>
                          <a:cs typeface="Times New Roman" panose="02020603050405020304" pitchFamily="18" charset="0"/>
                        </a:rPr>
                        <a:t> will need someone to be in charge of the fall and winter parties.  I have sign-up sheets for you to sign if you’re interested.  If you aren’t able to attend,</a:t>
                      </a:r>
                      <a:r>
                        <a:rPr lang="en-US" sz="1800" baseline="0" dirty="0" smtClean="0">
                          <a:effectLst/>
                          <a:latin typeface="Comic Sans MS" panose="030F0702030302020204" pitchFamily="66" charset="0"/>
                          <a:ea typeface="Calibri" panose="020F0502020204030204" pitchFamily="34" charset="0"/>
                          <a:cs typeface="Times New Roman" panose="02020603050405020304" pitchFamily="18" charset="0"/>
                        </a:rPr>
                        <a:t> it would be appreciated if you donated items! </a:t>
                      </a:r>
                      <a:r>
                        <a:rPr lang="en-US" sz="1800" dirty="0" smtClean="0">
                          <a:effectLst/>
                          <a:latin typeface="Comic Sans MS" panose="030F0702030302020204" pitchFamily="66" charset="0"/>
                          <a:ea typeface="Calibri" panose="020F0502020204030204" pitchFamily="34" charset="0"/>
                          <a:cs typeface="Times New Roman" panose="02020603050405020304" pitchFamily="18" charset="0"/>
                        </a:rPr>
                        <a:t>Thank you in advance for all of your help!</a:t>
                      </a:r>
                    </a:p>
                    <a:p>
                      <a:pPr algn="ctr"/>
                      <a:endParaRPr lang="en-US" sz="1600" dirty="0" smtClean="0">
                        <a:solidFill>
                          <a:srgbClr val="000000"/>
                        </a:solidFill>
                        <a:latin typeface="Comic Sans MS"/>
                      </a:endParaRPr>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3111258569"/>
              </p:ext>
            </p:extLst>
          </p:nvPr>
        </p:nvGraphicFramePr>
        <p:xfrm>
          <a:off x="3657600" y="4785360"/>
          <a:ext cx="3352800" cy="1371600"/>
        </p:xfrm>
        <a:graphic>
          <a:graphicData uri="http://schemas.openxmlformats.org/drawingml/2006/table">
            <a:tbl>
              <a:tblPr/>
              <a:tblGrid>
                <a:gridCol w="3352800"/>
              </a:tblGrid>
              <a:tr h="1371600">
                <a:tc>
                  <a:txBody>
                    <a:bodyPr/>
                    <a:lstStyle/>
                    <a:p>
                      <a:pPr algn="ctr"/>
                      <a:r>
                        <a:rPr lang="en-US" dirty="0">
                          <a:latin typeface="Comic Sans MS"/>
                        </a:rPr>
                        <a:t>is for </a:t>
                      </a:r>
                      <a:r>
                        <a:rPr lang="en-US" b="1" u="none" dirty="0">
                          <a:latin typeface="Comic Sans MS"/>
                        </a:rPr>
                        <a:t>questions</a:t>
                      </a:r>
                      <a:r>
                        <a:rPr lang="en-US" dirty="0">
                          <a:latin typeface="Comic Sans MS"/>
                        </a:rPr>
                        <a:t>! Please </a:t>
                      </a:r>
                      <a:r>
                        <a:rPr lang="en-US" dirty="0" smtClean="0">
                          <a:latin typeface="Comic Sans MS"/>
                        </a:rPr>
                        <a:t>call, email, or send a note if you have any questions.  I am here to help!</a:t>
                      </a:r>
                      <a:endParaRPr lang="en-US" dirty="0"/>
                    </a:p>
                  </a:txBody>
                  <a:tcPr anchor="ctr">
                    <a:lnL>
                      <a:noFill/>
                    </a:lnL>
                    <a:lnR>
                      <a:noFill/>
                    </a:lnR>
                    <a:lnT>
                      <a:noFill/>
                    </a:lnT>
                    <a:lnB>
                      <a:noFill/>
                    </a:lnB>
                  </a:tcPr>
                </a:tc>
              </a:tr>
            </a:tbl>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85750" y="252413"/>
            <a:ext cx="8570913" cy="6351587"/>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 xmlns:p14="http://schemas.microsoft.com/office/powerpoint/2010/main" val="4015290508"/>
              </p:ext>
            </p:extLst>
          </p:nvPr>
        </p:nvGraphicFramePr>
        <p:xfrm>
          <a:off x="3276600" y="609600"/>
          <a:ext cx="4953000" cy="1905000"/>
        </p:xfrm>
        <a:graphic>
          <a:graphicData uri="http://schemas.openxmlformats.org/drawingml/2006/table">
            <a:tbl>
              <a:tblPr/>
              <a:tblGrid>
                <a:gridCol w="4953000"/>
              </a:tblGrid>
              <a:tr h="1905000">
                <a:tc>
                  <a:txBody>
                    <a:bodyPr/>
                    <a:lstStyle/>
                    <a:p>
                      <a:r>
                        <a:rPr lang="en-US" sz="1600" dirty="0">
                          <a:latin typeface="Comic Sans MS"/>
                        </a:rPr>
                        <a:t>is for </a:t>
                      </a:r>
                      <a:r>
                        <a:rPr lang="en-US" sz="1600" b="1" u="none" dirty="0" smtClean="0">
                          <a:latin typeface="Comic Sans MS"/>
                        </a:rPr>
                        <a:t>recess</a:t>
                      </a:r>
                      <a:r>
                        <a:rPr lang="en-US" sz="1600" baseline="0" dirty="0" smtClean="0">
                          <a:latin typeface="Comic Sans MS"/>
                        </a:rPr>
                        <a:t>.  </a:t>
                      </a:r>
                      <a:r>
                        <a:rPr lang="en-US" sz="1600" dirty="0" smtClean="0">
                          <a:effectLst/>
                          <a:latin typeface="Comic Sans MS" panose="030F0702030302020204" pitchFamily="66" charset="0"/>
                          <a:ea typeface="Calibri" panose="020F0502020204030204" pitchFamily="34" charset="0"/>
                          <a:cs typeface="Times New Roman" panose="02020603050405020304" pitchFamily="18" charset="0"/>
                        </a:rPr>
                        <a:t>We will have 2 recesses each day.</a:t>
                      </a:r>
                      <a:r>
                        <a:rPr lang="en-US" sz="1600" baseline="0" dirty="0" smtClean="0">
                          <a:effectLst/>
                          <a:latin typeface="Comic Sans MS" panose="030F0702030302020204" pitchFamily="66" charset="0"/>
                          <a:ea typeface="Calibri" panose="020F0502020204030204" pitchFamily="34" charset="0"/>
                          <a:cs typeface="Times New Roman" panose="02020603050405020304" pitchFamily="18" charset="0"/>
                        </a:rPr>
                        <a:t>  When we are able, we will be outside. Please send your first grader in weather-appropriate clothing!</a:t>
                      </a:r>
                      <a:endParaRPr lang="en-US" sz="1600" dirty="0"/>
                    </a:p>
                  </a:txBody>
                  <a:tcPr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2633679751"/>
              </p:ext>
            </p:extLst>
          </p:nvPr>
        </p:nvGraphicFramePr>
        <p:xfrm>
          <a:off x="1752600" y="2286000"/>
          <a:ext cx="5334000" cy="2316480"/>
        </p:xfrm>
        <a:graphic>
          <a:graphicData uri="http://schemas.openxmlformats.org/drawingml/2006/table">
            <a:tbl>
              <a:tblPr/>
              <a:tblGrid>
                <a:gridCol w="5334000"/>
              </a:tblGrid>
              <a:tr h="2316480">
                <a:tc>
                  <a:txBody>
                    <a:bodyPr/>
                    <a:lstStyle/>
                    <a:p>
                      <a:pPr algn="ctr"/>
                      <a:r>
                        <a:rPr lang="en-US" sz="1600" dirty="0">
                          <a:latin typeface="Comic Sans MS"/>
                        </a:rPr>
                        <a:t>is </a:t>
                      </a:r>
                      <a:r>
                        <a:rPr lang="en-US" sz="1600" dirty="0" smtClean="0">
                          <a:latin typeface="Comic Sans MS"/>
                        </a:rPr>
                        <a:t>for</a:t>
                      </a:r>
                      <a:r>
                        <a:rPr lang="en-US" sz="1600" baseline="0" dirty="0" smtClean="0">
                          <a:latin typeface="Comic Sans MS"/>
                        </a:rPr>
                        <a:t> </a:t>
                      </a:r>
                      <a:r>
                        <a:rPr lang="en-US" sz="1600" b="1" u="none" baseline="0" dirty="0" smtClean="0">
                          <a:latin typeface="Comic Sans MS"/>
                        </a:rPr>
                        <a:t>Sight Word Challenge</a:t>
                      </a:r>
                      <a:r>
                        <a:rPr lang="en-US" sz="1600" baseline="0" dirty="0" smtClean="0">
                          <a:latin typeface="Comic Sans MS"/>
                        </a:rPr>
                        <a:t>.  Sight Word Challenge is a booklet with lists of sight words your first grader will be learning.  I will assess your first graders weekly and give them new lists as they pass their previous lists.  Since each child moves at a different pace, not everyone will be on the same list.  I will post the list they should pass that week on the class website to practice at home</a:t>
                      </a:r>
                      <a:r>
                        <a:rPr lang="en-US" sz="1600" baseline="0" dirty="0" smtClean="0">
                          <a:latin typeface="Comic Sans MS"/>
                        </a:rPr>
                        <a:t>. The Sight Word Challenge booklet will stay at school.</a:t>
                      </a:r>
                      <a:endParaRPr lang="en-US" sz="1600" dirty="0"/>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4196987567"/>
              </p:ext>
            </p:extLst>
          </p:nvPr>
        </p:nvGraphicFramePr>
        <p:xfrm>
          <a:off x="1752600" y="4419600"/>
          <a:ext cx="6553200" cy="1752600"/>
        </p:xfrm>
        <a:graphic>
          <a:graphicData uri="http://schemas.openxmlformats.org/drawingml/2006/table">
            <a:tbl>
              <a:tblPr/>
              <a:tblGrid>
                <a:gridCol w="6553200"/>
              </a:tblGrid>
              <a:tr h="1752600">
                <a:tc>
                  <a:txBody>
                    <a:bodyPr/>
                    <a:lstStyle/>
                    <a:p>
                      <a:r>
                        <a:rPr lang="en-US" sz="1600" dirty="0">
                          <a:latin typeface="Comic Sans MS"/>
                        </a:rPr>
                        <a:t>is for </a:t>
                      </a:r>
                      <a:r>
                        <a:rPr lang="en-US" sz="1600" b="1" dirty="0">
                          <a:latin typeface="Comic Sans MS"/>
                        </a:rPr>
                        <a:t>tying shoes</a:t>
                      </a:r>
                      <a:r>
                        <a:rPr lang="en-US" sz="1600" dirty="0">
                          <a:latin typeface="Comic Sans MS"/>
                        </a:rPr>
                        <a:t>! </a:t>
                      </a:r>
                      <a:r>
                        <a:rPr lang="en-US" sz="1600" dirty="0" smtClean="0">
                          <a:latin typeface="Comic Sans MS"/>
                        </a:rPr>
                        <a:t>Please </a:t>
                      </a:r>
                      <a:r>
                        <a:rPr lang="en-US" sz="1600" dirty="0">
                          <a:latin typeface="Comic Sans MS"/>
                        </a:rPr>
                        <a:t>work on this with your child at home. Once they become proficient at tying shoes, they will become one of my "Tying Teachers" and assist in teaching other students with learning to tie shoes.</a:t>
                      </a:r>
                      <a:endParaRPr lang="en-US" sz="1600" dirty="0"/>
                    </a:p>
                  </a:txBody>
                  <a:tcPr anchor="ctr">
                    <a:lnL>
                      <a:noFill/>
                    </a:lnL>
                    <a:lnR>
                      <a:noFill/>
                    </a:lnR>
                    <a:lnT>
                      <a:noFill/>
                    </a:lnT>
                    <a:lnB>
                      <a:noFill/>
                    </a:lnB>
                  </a:tcPr>
                </a:tc>
              </a:tr>
            </a:tbl>
          </a:graphicData>
        </a:graphic>
      </p:graphicFrame>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1206</Words>
  <Application>Microsoft Office PowerPoint</Application>
  <PresentationFormat>On-screen Show (4:3)</PresentationFormat>
  <Paragraphs>35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Kristin</cp:lastModifiedBy>
  <cp:revision>33</cp:revision>
  <dcterms:created xsi:type="dcterms:W3CDTF">2012-07-07T17:06:11Z</dcterms:created>
  <dcterms:modified xsi:type="dcterms:W3CDTF">2013-08-20T00:34:22Z</dcterms:modified>
</cp:coreProperties>
</file>